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3825" r:id="rId5"/>
    <p:sldId id="3839" r:id="rId6"/>
    <p:sldId id="3827" r:id="rId7"/>
    <p:sldId id="3828" r:id="rId8"/>
    <p:sldId id="3835" r:id="rId9"/>
    <p:sldId id="3859" r:id="rId10"/>
    <p:sldId id="3792" r:id="rId11"/>
    <p:sldId id="3794" r:id="rId12"/>
    <p:sldId id="3836" r:id="rId13"/>
    <p:sldId id="3842" r:id="rId14"/>
    <p:sldId id="3894" r:id="rId15"/>
    <p:sldId id="3895" r:id="rId16"/>
    <p:sldId id="3841" r:id="rId17"/>
    <p:sldId id="3896" r:id="rId18"/>
    <p:sldId id="3837" r:id="rId19"/>
    <p:sldId id="3831" r:id="rId20"/>
    <p:sldId id="3846" r:id="rId21"/>
    <p:sldId id="3851" r:id="rId22"/>
    <p:sldId id="3858" r:id="rId23"/>
    <p:sldId id="3893" r:id="rId24"/>
    <p:sldId id="3829" r:id="rId25"/>
    <p:sldId id="383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5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76" y="48"/>
      </p:cViewPr>
      <p:guideLst>
        <p:guide orient="horz" pos="1175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80CFB-038C-4EF6-A715-E5AEC29DC4C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737C5-138D-49E2-94E3-DD7420BE4FD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TCP</a:t>
          </a:r>
          <a:r>
            <a:rPr lang="en-US" sz="1400" dirty="0"/>
            <a:t> is Connection-Oriented </a:t>
          </a:r>
        </a:p>
      </dgm:t>
    </dgm:pt>
    <dgm:pt modelId="{3D2AB548-94EF-4E33-8642-752359C44C36}" type="parTrans" cxnId="{18321314-C9B9-4E7C-A92B-5644529F771D}">
      <dgm:prSet/>
      <dgm:spPr/>
      <dgm:t>
        <a:bodyPr/>
        <a:lstStyle/>
        <a:p>
          <a:endParaRPr lang="en-US"/>
        </a:p>
      </dgm:t>
    </dgm:pt>
    <dgm:pt modelId="{DA7E5CFC-1A2C-4C10-B9DC-6DF42B485397}" type="sibTrans" cxnId="{18321314-C9B9-4E7C-A92B-5644529F771D}">
      <dgm:prSet/>
      <dgm:spPr/>
      <dgm:t>
        <a:bodyPr/>
        <a:lstStyle/>
        <a:p>
          <a:endParaRPr lang="en-US"/>
        </a:p>
      </dgm:t>
    </dgm:pt>
    <dgm:pt modelId="{48E047AF-9FD9-469F-8872-3B052691B37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application process </a:t>
          </a:r>
          <a:r>
            <a:rPr lang="en-US" sz="1400" b="1" dirty="0"/>
            <a:t>“handshake” </a:t>
          </a:r>
          <a:r>
            <a:rPr lang="en-US" sz="1400" dirty="0"/>
            <a:t>with each other.</a:t>
          </a:r>
        </a:p>
      </dgm:t>
    </dgm:pt>
    <dgm:pt modelId="{147B1DB4-83D2-406F-AE2F-673016606C98}" type="parTrans" cxnId="{AC6DBABE-BD0E-42AB-BE5B-BEAD49749EBF}">
      <dgm:prSet/>
      <dgm:spPr/>
      <dgm:t>
        <a:bodyPr/>
        <a:lstStyle/>
        <a:p>
          <a:endParaRPr lang="en-US"/>
        </a:p>
      </dgm:t>
    </dgm:pt>
    <dgm:pt modelId="{05AE6355-401B-467B-8441-49AE578BA1CD}" type="sibTrans" cxnId="{AC6DBABE-BD0E-42AB-BE5B-BEAD49749EBF}">
      <dgm:prSet/>
      <dgm:spPr/>
      <dgm:t>
        <a:bodyPr/>
        <a:lstStyle/>
        <a:p>
          <a:endParaRPr lang="en-US"/>
        </a:p>
      </dgm:t>
    </dgm:pt>
    <dgm:pt modelId="{1A027CBF-FBD4-4265-A10D-EAE529C4C2D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must send some </a:t>
          </a:r>
          <a:r>
            <a:rPr lang="en-US" sz="1400" b="1" dirty="0"/>
            <a:t>pre-liminary</a:t>
          </a:r>
          <a:r>
            <a:rPr lang="en-US" sz="1400" dirty="0"/>
            <a:t> </a:t>
          </a:r>
          <a:r>
            <a:rPr lang="en-US" sz="1400" b="1" dirty="0"/>
            <a:t>segments</a:t>
          </a:r>
          <a:r>
            <a:rPr lang="en-US" sz="1400" dirty="0"/>
            <a:t> to each other</a:t>
          </a:r>
        </a:p>
      </dgm:t>
    </dgm:pt>
    <dgm:pt modelId="{30A53F57-9921-4233-A461-ACB8F30210ED}" type="parTrans" cxnId="{931B69C5-9876-45D3-9E99-C89E7F7F88A3}">
      <dgm:prSet/>
      <dgm:spPr/>
      <dgm:t>
        <a:bodyPr/>
        <a:lstStyle/>
        <a:p>
          <a:endParaRPr lang="en-US"/>
        </a:p>
      </dgm:t>
    </dgm:pt>
    <dgm:pt modelId="{78E5D016-42B3-4711-BA51-00BDF109D47C}" type="sibTrans" cxnId="{931B69C5-9876-45D3-9E99-C89E7F7F88A3}">
      <dgm:prSet/>
      <dgm:spPr/>
      <dgm:t>
        <a:bodyPr/>
        <a:lstStyle/>
        <a:p>
          <a:endParaRPr lang="en-US"/>
        </a:p>
      </dgm:t>
    </dgm:pt>
    <dgm:pt modelId="{8E09733A-826F-42B4-82EA-39EC43560374}" type="pres">
      <dgm:prSet presAssocID="{D7980CFB-038C-4EF6-A715-E5AEC29DC4C9}" presName="root" presStyleCnt="0">
        <dgm:presLayoutVars>
          <dgm:dir/>
          <dgm:resizeHandles val="exact"/>
        </dgm:presLayoutVars>
      </dgm:prSet>
      <dgm:spPr/>
    </dgm:pt>
    <dgm:pt modelId="{AAFA999F-70F6-4E33-8847-7327EB06028E}" type="pres">
      <dgm:prSet presAssocID="{211737C5-138D-49E2-94E3-DD7420BE4FDD}" presName="compNode" presStyleCnt="0"/>
      <dgm:spPr/>
    </dgm:pt>
    <dgm:pt modelId="{B298FD01-8CB0-4BC7-B267-D4589631EE33}" type="pres">
      <dgm:prSet presAssocID="{211737C5-138D-49E2-94E3-DD7420BE4FDD}" presName="iconBgRect" presStyleLbl="bgShp" presStyleIdx="0" presStyleCnt="3"/>
      <dgm:spPr/>
    </dgm:pt>
    <dgm:pt modelId="{A99BA6FE-11AE-4FD6-8D1F-9E62BD67070A}" type="pres">
      <dgm:prSet presAssocID="{211737C5-138D-49E2-94E3-DD7420BE4F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C0CB6DE-6988-44E2-BD56-B98F902067BE}" type="pres">
      <dgm:prSet presAssocID="{211737C5-138D-49E2-94E3-DD7420BE4FDD}" presName="spaceRect" presStyleCnt="0"/>
      <dgm:spPr/>
    </dgm:pt>
    <dgm:pt modelId="{170C89A3-08F4-4A2F-8019-2E68CEC9790C}" type="pres">
      <dgm:prSet presAssocID="{211737C5-138D-49E2-94E3-DD7420BE4FDD}" presName="textRect" presStyleLbl="revTx" presStyleIdx="0" presStyleCnt="3">
        <dgm:presLayoutVars>
          <dgm:chMax val="1"/>
          <dgm:chPref val="1"/>
        </dgm:presLayoutVars>
      </dgm:prSet>
      <dgm:spPr/>
    </dgm:pt>
    <dgm:pt modelId="{5FA304E4-F74B-4781-A1D5-A9C91E20E2DE}" type="pres">
      <dgm:prSet presAssocID="{DA7E5CFC-1A2C-4C10-B9DC-6DF42B485397}" presName="sibTrans" presStyleCnt="0"/>
      <dgm:spPr/>
    </dgm:pt>
    <dgm:pt modelId="{EC3AAB53-B404-4742-A5E3-58DB25A8CE80}" type="pres">
      <dgm:prSet presAssocID="{48E047AF-9FD9-469F-8872-3B052691B37A}" presName="compNode" presStyleCnt="0"/>
      <dgm:spPr/>
    </dgm:pt>
    <dgm:pt modelId="{B0477E2F-B691-457B-B956-6065DBE85188}" type="pres">
      <dgm:prSet presAssocID="{48E047AF-9FD9-469F-8872-3B052691B37A}" presName="iconBgRect" presStyleLbl="bgShp" presStyleIdx="1" presStyleCnt="3"/>
      <dgm:spPr/>
    </dgm:pt>
    <dgm:pt modelId="{B34E5449-679F-4E66-806A-44A08814E420}" type="pres">
      <dgm:prSet presAssocID="{48E047AF-9FD9-469F-8872-3B052691B3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855723E-FB99-460A-8B99-E476B70DC5F7}" type="pres">
      <dgm:prSet presAssocID="{48E047AF-9FD9-469F-8872-3B052691B37A}" presName="spaceRect" presStyleCnt="0"/>
      <dgm:spPr/>
    </dgm:pt>
    <dgm:pt modelId="{0D9470A8-31C2-44D5-B304-EC40AB139F2B}" type="pres">
      <dgm:prSet presAssocID="{48E047AF-9FD9-469F-8872-3B052691B37A}" presName="textRect" presStyleLbl="revTx" presStyleIdx="1" presStyleCnt="3">
        <dgm:presLayoutVars>
          <dgm:chMax val="1"/>
          <dgm:chPref val="1"/>
        </dgm:presLayoutVars>
      </dgm:prSet>
      <dgm:spPr/>
    </dgm:pt>
    <dgm:pt modelId="{84F0B293-2FB3-4A46-9A38-AA9D6B3ED21F}" type="pres">
      <dgm:prSet presAssocID="{05AE6355-401B-467B-8441-49AE578BA1CD}" presName="sibTrans" presStyleCnt="0"/>
      <dgm:spPr/>
    </dgm:pt>
    <dgm:pt modelId="{0778F700-61D8-4B56-A1ED-F5E33281AC18}" type="pres">
      <dgm:prSet presAssocID="{1A027CBF-FBD4-4265-A10D-EAE529C4C2DB}" presName="compNode" presStyleCnt="0"/>
      <dgm:spPr/>
    </dgm:pt>
    <dgm:pt modelId="{645D414E-44B4-4051-AE92-521192D3C734}" type="pres">
      <dgm:prSet presAssocID="{1A027CBF-FBD4-4265-A10D-EAE529C4C2DB}" presName="iconBgRect" presStyleLbl="bgShp" presStyleIdx="2" presStyleCnt="3"/>
      <dgm:spPr/>
    </dgm:pt>
    <dgm:pt modelId="{D1A5E3BC-E562-4479-B03D-4F3224646022}" type="pres">
      <dgm:prSet presAssocID="{1A027CBF-FBD4-4265-A10D-EAE529C4C2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0028187-8F17-4CC1-962C-A2E01B42B2E3}" type="pres">
      <dgm:prSet presAssocID="{1A027CBF-FBD4-4265-A10D-EAE529C4C2DB}" presName="spaceRect" presStyleCnt="0"/>
      <dgm:spPr/>
    </dgm:pt>
    <dgm:pt modelId="{B9A01D4D-8206-4FE3-A2E2-6A257950BB67}" type="pres">
      <dgm:prSet presAssocID="{1A027CBF-FBD4-4265-A10D-EAE529C4C2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7E5D01-85BB-444D-899D-68826C60CEAA}" type="presOf" srcId="{48E047AF-9FD9-469F-8872-3B052691B37A}" destId="{0D9470A8-31C2-44D5-B304-EC40AB139F2B}" srcOrd="0" destOrd="0" presId="urn:microsoft.com/office/officeart/2018/5/layout/IconCircleLabelList"/>
    <dgm:cxn modelId="{18321314-C9B9-4E7C-A92B-5644529F771D}" srcId="{D7980CFB-038C-4EF6-A715-E5AEC29DC4C9}" destId="{211737C5-138D-49E2-94E3-DD7420BE4FDD}" srcOrd="0" destOrd="0" parTransId="{3D2AB548-94EF-4E33-8642-752359C44C36}" sibTransId="{DA7E5CFC-1A2C-4C10-B9DC-6DF42B485397}"/>
    <dgm:cxn modelId="{0FD63594-0F22-4997-9F15-1D188F81AC45}" type="presOf" srcId="{D7980CFB-038C-4EF6-A715-E5AEC29DC4C9}" destId="{8E09733A-826F-42B4-82EA-39EC43560374}" srcOrd="0" destOrd="0" presId="urn:microsoft.com/office/officeart/2018/5/layout/IconCircleLabelList"/>
    <dgm:cxn modelId="{AC6DBABE-BD0E-42AB-BE5B-BEAD49749EBF}" srcId="{D7980CFB-038C-4EF6-A715-E5AEC29DC4C9}" destId="{48E047AF-9FD9-469F-8872-3B052691B37A}" srcOrd="1" destOrd="0" parTransId="{147B1DB4-83D2-406F-AE2F-673016606C98}" sibTransId="{05AE6355-401B-467B-8441-49AE578BA1CD}"/>
    <dgm:cxn modelId="{931B69C5-9876-45D3-9E99-C89E7F7F88A3}" srcId="{D7980CFB-038C-4EF6-A715-E5AEC29DC4C9}" destId="{1A027CBF-FBD4-4265-A10D-EAE529C4C2DB}" srcOrd="2" destOrd="0" parTransId="{30A53F57-9921-4233-A461-ACB8F30210ED}" sibTransId="{78E5D016-42B3-4711-BA51-00BDF109D47C}"/>
    <dgm:cxn modelId="{532110E5-FC2E-4263-8072-BB1FE06A8178}" type="presOf" srcId="{211737C5-138D-49E2-94E3-DD7420BE4FDD}" destId="{170C89A3-08F4-4A2F-8019-2E68CEC9790C}" srcOrd="0" destOrd="0" presId="urn:microsoft.com/office/officeart/2018/5/layout/IconCircleLabelList"/>
    <dgm:cxn modelId="{305445F8-A5D0-4A56-8234-E3235697BCE5}" type="presOf" srcId="{1A027CBF-FBD4-4265-A10D-EAE529C4C2DB}" destId="{B9A01D4D-8206-4FE3-A2E2-6A257950BB67}" srcOrd="0" destOrd="0" presId="urn:microsoft.com/office/officeart/2018/5/layout/IconCircleLabelList"/>
    <dgm:cxn modelId="{6609E7FD-21CC-4FD1-93F4-B45F980BBC73}" type="presParOf" srcId="{8E09733A-826F-42B4-82EA-39EC43560374}" destId="{AAFA999F-70F6-4E33-8847-7327EB06028E}" srcOrd="0" destOrd="0" presId="urn:microsoft.com/office/officeart/2018/5/layout/IconCircleLabelList"/>
    <dgm:cxn modelId="{FF884C5A-CD5B-4C1C-B9A9-BB0E18742A82}" type="presParOf" srcId="{AAFA999F-70F6-4E33-8847-7327EB06028E}" destId="{B298FD01-8CB0-4BC7-B267-D4589631EE33}" srcOrd="0" destOrd="0" presId="urn:microsoft.com/office/officeart/2018/5/layout/IconCircleLabelList"/>
    <dgm:cxn modelId="{F6FCD5BD-8599-4342-881B-B0D947C94F07}" type="presParOf" srcId="{AAFA999F-70F6-4E33-8847-7327EB06028E}" destId="{A99BA6FE-11AE-4FD6-8D1F-9E62BD67070A}" srcOrd="1" destOrd="0" presId="urn:microsoft.com/office/officeart/2018/5/layout/IconCircleLabelList"/>
    <dgm:cxn modelId="{737959E5-E0B9-423D-B12C-62C2EB729C01}" type="presParOf" srcId="{AAFA999F-70F6-4E33-8847-7327EB06028E}" destId="{AC0CB6DE-6988-44E2-BD56-B98F902067BE}" srcOrd="2" destOrd="0" presId="urn:microsoft.com/office/officeart/2018/5/layout/IconCircleLabelList"/>
    <dgm:cxn modelId="{2E0EFE4D-DF42-4FD8-9756-7BB833615C36}" type="presParOf" srcId="{AAFA999F-70F6-4E33-8847-7327EB06028E}" destId="{170C89A3-08F4-4A2F-8019-2E68CEC9790C}" srcOrd="3" destOrd="0" presId="urn:microsoft.com/office/officeart/2018/5/layout/IconCircleLabelList"/>
    <dgm:cxn modelId="{FE3FC14B-2567-483C-9A46-51F96BDF97AC}" type="presParOf" srcId="{8E09733A-826F-42B4-82EA-39EC43560374}" destId="{5FA304E4-F74B-4781-A1D5-A9C91E20E2DE}" srcOrd="1" destOrd="0" presId="urn:microsoft.com/office/officeart/2018/5/layout/IconCircleLabelList"/>
    <dgm:cxn modelId="{4E23A3E2-2FDD-4BA2-8312-A38712D99E17}" type="presParOf" srcId="{8E09733A-826F-42B4-82EA-39EC43560374}" destId="{EC3AAB53-B404-4742-A5E3-58DB25A8CE80}" srcOrd="2" destOrd="0" presId="urn:microsoft.com/office/officeart/2018/5/layout/IconCircleLabelList"/>
    <dgm:cxn modelId="{E46BAF89-5110-49B4-8167-B39036844100}" type="presParOf" srcId="{EC3AAB53-B404-4742-A5E3-58DB25A8CE80}" destId="{B0477E2F-B691-457B-B956-6065DBE85188}" srcOrd="0" destOrd="0" presId="urn:microsoft.com/office/officeart/2018/5/layout/IconCircleLabelList"/>
    <dgm:cxn modelId="{39B3C0BD-6675-4188-A535-B4B6F815135D}" type="presParOf" srcId="{EC3AAB53-B404-4742-A5E3-58DB25A8CE80}" destId="{B34E5449-679F-4E66-806A-44A08814E420}" srcOrd="1" destOrd="0" presId="urn:microsoft.com/office/officeart/2018/5/layout/IconCircleLabelList"/>
    <dgm:cxn modelId="{D1599FC4-4A1F-48D5-BE39-10FE7E8F5A88}" type="presParOf" srcId="{EC3AAB53-B404-4742-A5E3-58DB25A8CE80}" destId="{6855723E-FB99-460A-8B99-E476B70DC5F7}" srcOrd="2" destOrd="0" presId="urn:microsoft.com/office/officeart/2018/5/layout/IconCircleLabelList"/>
    <dgm:cxn modelId="{5C53C08A-F8AB-4460-93F7-76F32F71D2E2}" type="presParOf" srcId="{EC3AAB53-B404-4742-A5E3-58DB25A8CE80}" destId="{0D9470A8-31C2-44D5-B304-EC40AB139F2B}" srcOrd="3" destOrd="0" presId="urn:microsoft.com/office/officeart/2018/5/layout/IconCircleLabelList"/>
    <dgm:cxn modelId="{F86E65E3-1437-4E29-B767-B5F0BF4CF568}" type="presParOf" srcId="{8E09733A-826F-42B4-82EA-39EC43560374}" destId="{84F0B293-2FB3-4A46-9A38-AA9D6B3ED21F}" srcOrd="3" destOrd="0" presId="urn:microsoft.com/office/officeart/2018/5/layout/IconCircleLabelList"/>
    <dgm:cxn modelId="{763FB746-4468-4ED4-B52B-EBE7E440099D}" type="presParOf" srcId="{8E09733A-826F-42B4-82EA-39EC43560374}" destId="{0778F700-61D8-4B56-A1ED-F5E33281AC18}" srcOrd="4" destOrd="0" presId="urn:microsoft.com/office/officeart/2018/5/layout/IconCircleLabelList"/>
    <dgm:cxn modelId="{A7713974-D560-433A-AA20-4DCF2A8DE7F9}" type="presParOf" srcId="{0778F700-61D8-4B56-A1ED-F5E33281AC18}" destId="{645D414E-44B4-4051-AE92-521192D3C734}" srcOrd="0" destOrd="0" presId="urn:microsoft.com/office/officeart/2018/5/layout/IconCircleLabelList"/>
    <dgm:cxn modelId="{0C4113D2-0380-4C52-95AA-DDE0DC854654}" type="presParOf" srcId="{0778F700-61D8-4B56-A1ED-F5E33281AC18}" destId="{D1A5E3BC-E562-4479-B03D-4F3224646022}" srcOrd="1" destOrd="0" presId="urn:microsoft.com/office/officeart/2018/5/layout/IconCircleLabelList"/>
    <dgm:cxn modelId="{C2A759DA-CDB1-4A1A-9E24-F05E925B3826}" type="presParOf" srcId="{0778F700-61D8-4B56-A1ED-F5E33281AC18}" destId="{80028187-8F17-4CC1-962C-A2E01B42B2E3}" srcOrd="2" destOrd="0" presId="urn:microsoft.com/office/officeart/2018/5/layout/IconCircleLabelList"/>
    <dgm:cxn modelId="{4A25A8C5-A860-425C-8A3A-E4C777874F56}" type="presParOf" srcId="{0778F700-61D8-4B56-A1ED-F5E33281AC18}" destId="{B9A01D4D-8206-4FE3-A2E2-6A257950BB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84A6E7-B3D5-4141-803D-1FA3F4A4C11F}" type="doc">
      <dgm:prSet loTypeId="urn:microsoft.com/office/officeart/2018/2/layout/IconVerticalSolidList" loCatId="icon" qsTypeId="urn:microsoft.com/office/officeart/2005/8/quickstyle/simple1#2" qsCatId="simple" csTypeId="urn:microsoft.com/office/officeart/2005/8/colors/accent5_2#1" csCatId="accent5" phldr="1"/>
      <dgm:spPr/>
      <dgm:t>
        <a:bodyPr/>
        <a:lstStyle/>
        <a:p>
          <a:endParaRPr lang="en-US"/>
        </a:p>
      </dgm:t>
    </dgm:pt>
    <dgm:pt modelId="{E57CEE25-39A8-4799-80D4-B124793C0E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Gamification is defined as the application of game design and elements in nongame contexts.</a:t>
          </a:r>
        </a:p>
      </dgm:t>
    </dgm:pt>
    <dgm:pt modelId="{1E22237A-487C-49B0-9F87-A48DA00427AD}" type="parTrans" cxnId="{5861191B-4F29-45FB-9A22-910128B781FD}">
      <dgm:prSet/>
      <dgm:spPr/>
      <dgm:t>
        <a:bodyPr/>
        <a:lstStyle/>
        <a:p>
          <a:endParaRPr lang="en-US"/>
        </a:p>
      </dgm:t>
    </dgm:pt>
    <dgm:pt modelId="{6FE0A8A1-7916-4D0E-9757-22FE8EDDCD16}" type="sibTrans" cxnId="{5861191B-4F29-45FB-9A22-910128B781FD}">
      <dgm:prSet/>
      <dgm:spPr/>
      <dgm:t>
        <a:bodyPr/>
        <a:lstStyle/>
        <a:p>
          <a:endParaRPr lang="en-US"/>
        </a:p>
      </dgm:t>
    </dgm:pt>
    <dgm:pt modelId="{9971100C-B6C0-4CAF-BBED-E986BD7AB9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It is Used as a motivational technique to encourage and facilitate new behaviors. </a:t>
          </a:r>
        </a:p>
      </dgm:t>
    </dgm:pt>
    <dgm:pt modelId="{D21199C8-A4A2-4163-BE47-DE1CEA468AC0}" type="parTrans" cxnId="{A0281F19-DEF7-444F-BCE0-E2CBF4E2A0E2}">
      <dgm:prSet/>
      <dgm:spPr/>
      <dgm:t>
        <a:bodyPr/>
        <a:lstStyle/>
        <a:p>
          <a:endParaRPr lang="en-US"/>
        </a:p>
      </dgm:t>
    </dgm:pt>
    <dgm:pt modelId="{6B48D4DC-FC2C-4A32-8DD2-DB2E02E7B8DD}" type="sibTrans" cxnId="{A0281F19-DEF7-444F-BCE0-E2CBF4E2A0E2}">
      <dgm:prSet/>
      <dgm:spPr/>
      <dgm:t>
        <a:bodyPr/>
        <a:lstStyle/>
        <a:p>
          <a:endParaRPr lang="en-US"/>
        </a:p>
      </dgm:t>
    </dgm:pt>
    <dgm:pt modelId="{C889EBA8-7D6B-4F61-8805-B66BF90F55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It initially emerged in the business and marketing sectors implementing techniques such as loyalty cards and stamp books for increased customer loyalty and retention.</a:t>
          </a:r>
        </a:p>
      </dgm:t>
    </dgm:pt>
    <dgm:pt modelId="{9C03A683-97F1-4F61-9750-34DB7A6CE1F0}" type="parTrans" cxnId="{042D6937-C5F4-4FEE-BAA1-F13D054CDB6B}">
      <dgm:prSet/>
      <dgm:spPr/>
      <dgm:t>
        <a:bodyPr/>
        <a:lstStyle/>
        <a:p>
          <a:endParaRPr lang="en-US"/>
        </a:p>
      </dgm:t>
    </dgm:pt>
    <dgm:pt modelId="{86419B5B-4F65-490E-B903-BB5EAC79BE91}" type="sibTrans" cxnId="{042D6937-C5F4-4FEE-BAA1-F13D054CDB6B}">
      <dgm:prSet/>
      <dgm:spPr/>
      <dgm:t>
        <a:bodyPr/>
        <a:lstStyle/>
        <a:p>
          <a:endParaRPr lang="en-US"/>
        </a:p>
      </dgm:t>
    </dgm:pt>
    <dgm:pt modelId="{C49A50C6-CFF8-48FA-AEC3-CDBB3AB7BB23}" type="pres">
      <dgm:prSet presAssocID="{9884A6E7-B3D5-4141-803D-1FA3F4A4C11F}" presName="root" presStyleCnt="0">
        <dgm:presLayoutVars>
          <dgm:dir/>
          <dgm:resizeHandles val="exact"/>
        </dgm:presLayoutVars>
      </dgm:prSet>
      <dgm:spPr/>
    </dgm:pt>
    <dgm:pt modelId="{E136BA22-3433-4EC3-8170-653BBFA833A0}" type="pres">
      <dgm:prSet presAssocID="{E57CEE25-39A8-4799-80D4-B124793C0EC3}" presName="compNode" presStyleCnt="0"/>
      <dgm:spPr/>
    </dgm:pt>
    <dgm:pt modelId="{11A8A12A-6C90-4B71-97FC-1797A7FA308A}" type="pres">
      <dgm:prSet presAssocID="{E57CEE25-39A8-4799-80D4-B124793C0EC3}" presName="bgRect" presStyleLbl="bgShp" presStyleIdx="0" presStyleCnt="3"/>
      <dgm:spPr/>
    </dgm:pt>
    <dgm:pt modelId="{E1161F2F-34CC-4AB3-8FF7-9C5219E5EDD2}" type="pres">
      <dgm:prSet presAssocID="{E57CEE25-39A8-4799-80D4-B124793C0E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A1D69280-8716-477E-9421-020777931F77}" type="pres">
      <dgm:prSet presAssocID="{E57CEE25-39A8-4799-80D4-B124793C0EC3}" presName="spaceRect" presStyleCnt="0"/>
      <dgm:spPr/>
    </dgm:pt>
    <dgm:pt modelId="{2A998E11-085D-4326-A0FB-A947FBDF3AE7}" type="pres">
      <dgm:prSet presAssocID="{E57CEE25-39A8-4799-80D4-B124793C0EC3}" presName="parTx" presStyleLbl="revTx" presStyleIdx="0" presStyleCnt="3">
        <dgm:presLayoutVars>
          <dgm:chMax val="0"/>
          <dgm:chPref val="0"/>
        </dgm:presLayoutVars>
      </dgm:prSet>
      <dgm:spPr/>
    </dgm:pt>
    <dgm:pt modelId="{5D79625A-D314-4968-8371-26791556621F}" type="pres">
      <dgm:prSet presAssocID="{6FE0A8A1-7916-4D0E-9757-22FE8EDDCD16}" presName="sibTrans" presStyleCnt="0"/>
      <dgm:spPr/>
    </dgm:pt>
    <dgm:pt modelId="{BD14A0A7-F258-4898-A0EB-F142B9D9D9DF}" type="pres">
      <dgm:prSet presAssocID="{9971100C-B6C0-4CAF-BBED-E986BD7AB936}" presName="compNode" presStyleCnt="0"/>
      <dgm:spPr/>
    </dgm:pt>
    <dgm:pt modelId="{08663ED5-C8FA-43F5-B86F-82275C3ED4A7}" type="pres">
      <dgm:prSet presAssocID="{9971100C-B6C0-4CAF-BBED-E986BD7AB936}" presName="bgRect" presStyleLbl="bgShp" presStyleIdx="1" presStyleCnt="3"/>
      <dgm:spPr/>
    </dgm:pt>
    <dgm:pt modelId="{0D379736-390C-4F4C-9C7E-D3515C7A6379}" type="pres">
      <dgm:prSet presAssocID="{9971100C-B6C0-4CAF-BBED-E986BD7AB9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2A8926D7-15C1-48C8-8750-CC618A2E6AC0}" type="pres">
      <dgm:prSet presAssocID="{9971100C-B6C0-4CAF-BBED-E986BD7AB936}" presName="spaceRect" presStyleCnt="0"/>
      <dgm:spPr/>
    </dgm:pt>
    <dgm:pt modelId="{9F2F1EB6-7777-49AA-A4B9-7AE26C2AA05D}" type="pres">
      <dgm:prSet presAssocID="{9971100C-B6C0-4CAF-BBED-E986BD7AB936}" presName="parTx" presStyleLbl="revTx" presStyleIdx="1" presStyleCnt="3">
        <dgm:presLayoutVars>
          <dgm:chMax val="0"/>
          <dgm:chPref val="0"/>
        </dgm:presLayoutVars>
      </dgm:prSet>
      <dgm:spPr/>
    </dgm:pt>
    <dgm:pt modelId="{8B81A691-8C82-4263-AACB-D8A7F4952FDA}" type="pres">
      <dgm:prSet presAssocID="{6B48D4DC-FC2C-4A32-8DD2-DB2E02E7B8DD}" presName="sibTrans" presStyleCnt="0"/>
      <dgm:spPr/>
    </dgm:pt>
    <dgm:pt modelId="{5A872CEA-C39B-4BBF-9660-ECAE67F1B7A7}" type="pres">
      <dgm:prSet presAssocID="{C889EBA8-7D6B-4F61-8805-B66BF90F5582}" presName="compNode" presStyleCnt="0"/>
      <dgm:spPr/>
    </dgm:pt>
    <dgm:pt modelId="{3470099A-232C-4D56-9E4A-2193871E71E1}" type="pres">
      <dgm:prSet presAssocID="{C889EBA8-7D6B-4F61-8805-B66BF90F5582}" presName="bgRect" presStyleLbl="bgShp" presStyleIdx="2" presStyleCnt="3"/>
      <dgm:spPr/>
    </dgm:pt>
    <dgm:pt modelId="{790A592F-6C66-4EF7-B041-D654C4CDD18B}" type="pres">
      <dgm:prSet presAssocID="{C889EBA8-7D6B-4F61-8805-B66BF90F55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2FD13ABA-31AF-4904-8112-259226834FD7}" type="pres">
      <dgm:prSet presAssocID="{C889EBA8-7D6B-4F61-8805-B66BF90F5582}" presName="spaceRect" presStyleCnt="0"/>
      <dgm:spPr/>
    </dgm:pt>
    <dgm:pt modelId="{E57D1CE9-4213-4119-AEE2-D0973EA23796}" type="pres">
      <dgm:prSet presAssocID="{C889EBA8-7D6B-4F61-8805-B66BF90F55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0281F19-DEF7-444F-BCE0-E2CBF4E2A0E2}" srcId="{9884A6E7-B3D5-4141-803D-1FA3F4A4C11F}" destId="{9971100C-B6C0-4CAF-BBED-E986BD7AB936}" srcOrd="1" destOrd="0" parTransId="{D21199C8-A4A2-4163-BE47-DE1CEA468AC0}" sibTransId="{6B48D4DC-FC2C-4A32-8DD2-DB2E02E7B8DD}"/>
    <dgm:cxn modelId="{5861191B-4F29-45FB-9A22-910128B781FD}" srcId="{9884A6E7-B3D5-4141-803D-1FA3F4A4C11F}" destId="{E57CEE25-39A8-4799-80D4-B124793C0EC3}" srcOrd="0" destOrd="0" parTransId="{1E22237A-487C-49B0-9F87-A48DA00427AD}" sibTransId="{6FE0A8A1-7916-4D0E-9757-22FE8EDDCD16}"/>
    <dgm:cxn modelId="{87B64721-4B47-4D6C-A5A6-899A6B29CC4B}" type="presOf" srcId="{9884A6E7-B3D5-4141-803D-1FA3F4A4C11F}" destId="{C49A50C6-CFF8-48FA-AEC3-CDBB3AB7BB23}" srcOrd="0" destOrd="0" presId="urn:microsoft.com/office/officeart/2018/2/layout/IconVerticalSolidList"/>
    <dgm:cxn modelId="{DE93F931-B54D-456D-8583-7BB616312EA7}" type="presOf" srcId="{C889EBA8-7D6B-4F61-8805-B66BF90F5582}" destId="{E57D1CE9-4213-4119-AEE2-D0973EA23796}" srcOrd="0" destOrd="0" presId="urn:microsoft.com/office/officeart/2018/2/layout/IconVerticalSolidList"/>
    <dgm:cxn modelId="{042D6937-C5F4-4FEE-BAA1-F13D054CDB6B}" srcId="{9884A6E7-B3D5-4141-803D-1FA3F4A4C11F}" destId="{C889EBA8-7D6B-4F61-8805-B66BF90F5582}" srcOrd="2" destOrd="0" parTransId="{9C03A683-97F1-4F61-9750-34DB7A6CE1F0}" sibTransId="{86419B5B-4F65-490E-B903-BB5EAC79BE91}"/>
    <dgm:cxn modelId="{F9495B5F-52DB-4F95-BC52-2C612AF675AC}" type="presOf" srcId="{E57CEE25-39A8-4799-80D4-B124793C0EC3}" destId="{2A998E11-085D-4326-A0FB-A947FBDF3AE7}" srcOrd="0" destOrd="0" presId="urn:microsoft.com/office/officeart/2018/2/layout/IconVerticalSolidList"/>
    <dgm:cxn modelId="{BB9E077A-C6A7-4343-B2D3-3B491C097C1C}" type="presOf" srcId="{9971100C-B6C0-4CAF-BBED-E986BD7AB936}" destId="{9F2F1EB6-7777-49AA-A4B9-7AE26C2AA05D}" srcOrd="0" destOrd="0" presId="urn:microsoft.com/office/officeart/2018/2/layout/IconVerticalSolidList"/>
    <dgm:cxn modelId="{3B5C4998-7C3B-4C96-ABFC-AEC20DC1E4DF}" type="presParOf" srcId="{C49A50C6-CFF8-48FA-AEC3-CDBB3AB7BB23}" destId="{E136BA22-3433-4EC3-8170-653BBFA833A0}" srcOrd="0" destOrd="0" presId="urn:microsoft.com/office/officeart/2018/2/layout/IconVerticalSolidList"/>
    <dgm:cxn modelId="{C222B03A-8424-4F7F-97EB-0E50D3341D81}" type="presParOf" srcId="{E136BA22-3433-4EC3-8170-653BBFA833A0}" destId="{11A8A12A-6C90-4B71-97FC-1797A7FA308A}" srcOrd="0" destOrd="0" presId="urn:microsoft.com/office/officeart/2018/2/layout/IconVerticalSolidList"/>
    <dgm:cxn modelId="{2F75A5E2-A1FD-423D-BF0A-0A67262C276F}" type="presParOf" srcId="{E136BA22-3433-4EC3-8170-653BBFA833A0}" destId="{E1161F2F-34CC-4AB3-8FF7-9C5219E5EDD2}" srcOrd="1" destOrd="0" presId="urn:microsoft.com/office/officeart/2018/2/layout/IconVerticalSolidList"/>
    <dgm:cxn modelId="{62730B8D-472D-4ACD-B4BD-4398963D4551}" type="presParOf" srcId="{E136BA22-3433-4EC3-8170-653BBFA833A0}" destId="{A1D69280-8716-477E-9421-020777931F77}" srcOrd="2" destOrd="0" presId="urn:microsoft.com/office/officeart/2018/2/layout/IconVerticalSolidList"/>
    <dgm:cxn modelId="{273498F1-A8F5-45B0-90E0-0A1C2E4753AF}" type="presParOf" srcId="{E136BA22-3433-4EC3-8170-653BBFA833A0}" destId="{2A998E11-085D-4326-A0FB-A947FBDF3AE7}" srcOrd="3" destOrd="0" presId="urn:microsoft.com/office/officeart/2018/2/layout/IconVerticalSolidList"/>
    <dgm:cxn modelId="{CC520BB5-4F31-49D3-A82E-CE3666C90863}" type="presParOf" srcId="{C49A50C6-CFF8-48FA-AEC3-CDBB3AB7BB23}" destId="{5D79625A-D314-4968-8371-26791556621F}" srcOrd="1" destOrd="0" presId="urn:microsoft.com/office/officeart/2018/2/layout/IconVerticalSolidList"/>
    <dgm:cxn modelId="{4A9C84EA-FD4C-4B10-A1F4-D2A7A998405B}" type="presParOf" srcId="{C49A50C6-CFF8-48FA-AEC3-CDBB3AB7BB23}" destId="{BD14A0A7-F258-4898-A0EB-F142B9D9D9DF}" srcOrd="2" destOrd="0" presId="urn:microsoft.com/office/officeart/2018/2/layout/IconVerticalSolidList"/>
    <dgm:cxn modelId="{8910B008-CF37-4484-9F6E-5AAD95CC87A5}" type="presParOf" srcId="{BD14A0A7-F258-4898-A0EB-F142B9D9D9DF}" destId="{08663ED5-C8FA-43F5-B86F-82275C3ED4A7}" srcOrd="0" destOrd="0" presId="urn:microsoft.com/office/officeart/2018/2/layout/IconVerticalSolidList"/>
    <dgm:cxn modelId="{98CED499-F4B7-498D-A560-635828BC12D6}" type="presParOf" srcId="{BD14A0A7-F258-4898-A0EB-F142B9D9D9DF}" destId="{0D379736-390C-4F4C-9C7E-D3515C7A6379}" srcOrd="1" destOrd="0" presId="urn:microsoft.com/office/officeart/2018/2/layout/IconVerticalSolidList"/>
    <dgm:cxn modelId="{34298350-F154-4090-B6B4-53135C23BE01}" type="presParOf" srcId="{BD14A0A7-F258-4898-A0EB-F142B9D9D9DF}" destId="{2A8926D7-15C1-48C8-8750-CC618A2E6AC0}" srcOrd="2" destOrd="0" presId="urn:microsoft.com/office/officeart/2018/2/layout/IconVerticalSolidList"/>
    <dgm:cxn modelId="{409A173D-CF07-45FB-ABBD-BC3F9AC09016}" type="presParOf" srcId="{BD14A0A7-F258-4898-A0EB-F142B9D9D9DF}" destId="{9F2F1EB6-7777-49AA-A4B9-7AE26C2AA05D}" srcOrd="3" destOrd="0" presId="urn:microsoft.com/office/officeart/2018/2/layout/IconVerticalSolidList"/>
    <dgm:cxn modelId="{B4533E68-9C54-49F7-B31A-A65518739024}" type="presParOf" srcId="{C49A50C6-CFF8-48FA-AEC3-CDBB3AB7BB23}" destId="{8B81A691-8C82-4263-AACB-D8A7F4952FDA}" srcOrd="3" destOrd="0" presId="urn:microsoft.com/office/officeart/2018/2/layout/IconVerticalSolidList"/>
    <dgm:cxn modelId="{9808DA3F-34F8-4582-BDC5-24F8A5415B0B}" type="presParOf" srcId="{C49A50C6-CFF8-48FA-AEC3-CDBB3AB7BB23}" destId="{5A872CEA-C39B-4BBF-9660-ECAE67F1B7A7}" srcOrd="4" destOrd="0" presId="urn:microsoft.com/office/officeart/2018/2/layout/IconVerticalSolidList"/>
    <dgm:cxn modelId="{6536020D-1138-4E1A-8A84-E07F84DE4E68}" type="presParOf" srcId="{5A872CEA-C39B-4BBF-9660-ECAE67F1B7A7}" destId="{3470099A-232C-4D56-9E4A-2193871E71E1}" srcOrd="0" destOrd="0" presId="urn:microsoft.com/office/officeart/2018/2/layout/IconVerticalSolidList"/>
    <dgm:cxn modelId="{506EA50C-C285-4120-A169-6BB90FB1C490}" type="presParOf" srcId="{5A872CEA-C39B-4BBF-9660-ECAE67F1B7A7}" destId="{790A592F-6C66-4EF7-B041-D654C4CDD18B}" srcOrd="1" destOrd="0" presId="urn:microsoft.com/office/officeart/2018/2/layout/IconVerticalSolidList"/>
    <dgm:cxn modelId="{3E7DD9A5-9ACA-4181-9B9B-99F5A4C88F74}" type="presParOf" srcId="{5A872CEA-C39B-4BBF-9660-ECAE67F1B7A7}" destId="{2FD13ABA-31AF-4904-8112-259226834FD7}" srcOrd="2" destOrd="0" presId="urn:microsoft.com/office/officeart/2018/2/layout/IconVerticalSolidList"/>
    <dgm:cxn modelId="{EC6CCF5D-4351-47A0-AC6F-F5A7AEF40C9B}" type="presParOf" srcId="{5A872CEA-C39B-4BBF-9660-ECAE67F1B7A7}" destId="{E57D1CE9-4213-4119-AEE2-D0973EA237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 dirty="0"/>
        </a:p>
        <a:p>
          <a:pPr algn="ctr"/>
          <a:endParaRPr lang="en-US" sz="2000" b="0" i="0" u="none" dirty="0"/>
        </a:p>
        <a:p>
          <a:pPr algn="ctr"/>
          <a:r>
            <a:rPr lang="en-US" sz="2000" b="0" i="0" u="none" dirty="0"/>
            <a:t>Process</a:t>
          </a:r>
          <a:endParaRPr lang="en-US" sz="2000" dirty="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 dirty="0"/>
        </a:p>
        <a:p>
          <a:pPr algn="ctr"/>
          <a:endParaRPr lang="en-US" sz="2000" b="0" i="0" u="none" dirty="0"/>
        </a:p>
        <a:p>
          <a:pPr algn="ctr"/>
          <a:r>
            <a:rPr lang="en-US" sz="2000" b="0" i="0" u="none" dirty="0"/>
            <a:t>Structure</a:t>
          </a:r>
          <a:endParaRPr lang="en-US" sz="2000" dirty="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dirty="0"/>
        </a:p>
        <a:p>
          <a:pPr algn="ctr"/>
          <a:endParaRPr lang="en-US" sz="2000" dirty="0"/>
        </a:p>
        <a:p>
          <a:pPr algn="ctr"/>
          <a:r>
            <a:rPr lang="en-US" sz="2000" dirty="0"/>
            <a:t>Management</a:t>
          </a:r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DE16CBB4-D3F4-44AD-8379-3A5D78B889D5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endParaRPr lang="en-US" sz="2000" b="0" i="0" u="none" dirty="0"/>
        </a:p>
        <a:p>
          <a:pPr algn="l"/>
          <a:endParaRPr lang="en-US" sz="2000" b="0" i="0" u="none" dirty="0"/>
        </a:p>
        <a:p>
          <a:pPr algn="ctr"/>
          <a:r>
            <a:rPr lang="en-US" sz="2000" b="0" i="0" u="none" dirty="0"/>
            <a:t>People</a:t>
          </a:r>
          <a:endParaRPr lang="en-US" sz="2000" dirty="0"/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/>
            <a:t>4</a:t>
          </a:r>
          <a:endParaRPr lang="en-US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4"/>
      <dgm:spPr/>
    </dgm:pt>
    <dgm:pt modelId="{9C3A7F13-9585-42DF-AD32-B56F82B123C8}" type="pres">
      <dgm:prSet presAssocID="{C54063C4-24CD-4834-9424-53756AE38C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8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4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4"/>
      <dgm:spPr/>
    </dgm:pt>
    <dgm:pt modelId="{C08FC467-91FE-48BD-B243-273925C2B75A}" type="pres">
      <dgm:prSet presAssocID="{7DBF5CB5-29DD-4671-A0F3-981D4857150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8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4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4"/>
      <dgm:spPr/>
    </dgm:pt>
    <dgm:pt modelId="{4104A2F1-FB99-4C42-8067-46B8EEEC9610}" type="pres">
      <dgm:prSet presAssocID="{6088456C-4B73-4948-985C-DD954DEF44E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8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4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4"/>
      <dgm:spPr/>
    </dgm:pt>
    <dgm:pt modelId="{AC6B335A-D8B4-46D8-93DE-B9EF1773F6AC}" type="pres">
      <dgm:prSet presAssocID="{C2728830-9A00-4764-A9F1-670DDF9E57B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8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545B61-C4BA-4945-9E4B-47BB95877558}" type="doc">
      <dgm:prSet loTypeId="urn:microsoft.com/office/officeart/2018/2/layout/IconVerticalSolidList" loCatId="icon" qsTypeId="urn:microsoft.com/office/officeart/2005/8/quickstyle/simple1#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C88DDF-5EF4-4265-B554-4C1CE1B65B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/>
            <a:t>Introduction of Gamification in SPI</a:t>
          </a:r>
          <a:r>
            <a:rPr lang="en-US" sz="1800" b="0" i="0" dirty="0"/>
            <a:t>: The first primary study introducing gamification in Software Process Improvement (SPI) was in 2012, proposing to use gamification as a solution in the context of SPICE.</a:t>
          </a:r>
          <a:endParaRPr lang="en-US" sz="1800" dirty="0"/>
        </a:p>
      </dgm:t>
    </dgm:pt>
    <dgm:pt modelId="{716E890F-51DA-4B9C-BF68-469BCD241CF8}" type="parTrans" cxnId="{C01076EC-3454-4643-AF14-8A8B681C483B}">
      <dgm:prSet/>
      <dgm:spPr/>
      <dgm:t>
        <a:bodyPr/>
        <a:lstStyle/>
        <a:p>
          <a:endParaRPr lang="en-US"/>
        </a:p>
      </dgm:t>
    </dgm:pt>
    <dgm:pt modelId="{3155145B-71FF-4914-96F3-0D1FF16D861A}" type="sibTrans" cxnId="{C01076EC-3454-4643-AF14-8A8B681C483B}">
      <dgm:prSet/>
      <dgm:spPr/>
      <dgm:t>
        <a:bodyPr/>
        <a:lstStyle/>
        <a:p>
          <a:endParaRPr lang="en-US"/>
        </a:p>
      </dgm:t>
    </dgm:pt>
    <dgm:pt modelId="{1179830C-1310-4AF1-BDEB-E7FA5E016DCB}" type="pres">
      <dgm:prSet presAssocID="{3A545B61-C4BA-4945-9E4B-47BB95877558}" presName="root" presStyleCnt="0">
        <dgm:presLayoutVars>
          <dgm:dir/>
          <dgm:resizeHandles val="exact"/>
        </dgm:presLayoutVars>
      </dgm:prSet>
      <dgm:spPr/>
    </dgm:pt>
    <dgm:pt modelId="{E67B5486-888D-49E4-A524-1F883946D5C0}" type="pres">
      <dgm:prSet presAssocID="{A2C88DDF-5EF4-4265-B554-4C1CE1B65B8C}" presName="compNode" presStyleCnt="0"/>
      <dgm:spPr/>
    </dgm:pt>
    <dgm:pt modelId="{48592C64-DFD5-4FD4-971D-82960DD4040F}" type="pres">
      <dgm:prSet presAssocID="{A2C88DDF-5EF4-4265-B554-4C1CE1B65B8C}" presName="bgRect" presStyleLbl="bgShp" presStyleIdx="0" presStyleCnt="1" custLinFactNeighborY="12178"/>
      <dgm:spPr/>
    </dgm:pt>
    <dgm:pt modelId="{C3387359-2BBC-448B-B472-E3F84A0F8C84}" type="pres">
      <dgm:prSet presAssocID="{A2C88DDF-5EF4-4265-B554-4C1CE1B65B8C}" presName="iconRect" presStyleLbl="node1" presStyleIdx="0" presStyleCnt="1" custLinFactNeighborX="-4745" custLinFactNeighborY="150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69D11E64-A282-41A3-9A42-8732595207EF}" type="pres">
      <dgm:prSet presAssocID="{A2C88DDF-5EF4-4265-B554-4C1CE1B65B8C}" presName="spaceRect" presStyleCnt="0"/>
      <dgm:spPr/>
    </dgm:pt>
    <dgm:pt modelId="{DF41F196-7FB9-4040-9FAC-45D39803447B}" type="pres">
      <dgm:prSet presAssocID="{A2C88DDF-5EF4-4265-B554-4C1CE1B65B8C}" presName="parTx" presStyleLbl="revTx" presStyleIdx="0" presStyleCnt="1" custLinFactNeighborX="-7940" custLinFactNeighborY="13744">
        <dgm:presLayoutVars>
          <dgm:chMax val="0"/>
          <dgm:chPref val="0"/>
        </dgm:presLayoutVars>
      </dgm:prSet>
      <dgm:spPr/>
    </dgm:pt>
  </dgm:ptLst>
  <dgm:cxnLst>
    <dgm:cxn modelId="{4AD942A5-63E6-4573-B5F9-06E73FA599BD}" type="presOf" srcId="{3A545B61-C4BA-4945-9E4B-47BB95877558}" destId="{1179830C-1310-4AF1-BDEB-E7FA5E016DCB}" srcOrd="0" destOrd="0" presId="urn:microsoft.com/office/officeart/2018/2/layout/IconVerticalSolidList"/>
    <dgm:cxn modelId="{0D39F3A5-B243-44E7-AF58-26424F20D80F}" type="presOf" srcId="{A2C88DDF-5EF4-4265-B554-4C1CE1B65B8C}" destId="{DF41F196-7FB9-4040-9FAC-45D39803447B}" srcOrd="0" destOrd="0" presId="urn:microsoft.com/office/officeart/2018/2/layout/IconVerticalSolidList"/>
    <dgm:cxn modelId="{C01076EC-3454-4643-AF14-8A8B681C483B}" srcId="{3A545B61-C4BA-4945-9E4B-47BB95877558}" destId="{A2C88DDF-5EF4-4265-B554-4C1CE1B65B8C}" srcOrd="0" destOrd="0" parTransId="{716E890F-51DA-4B9C-BF68-469BCD241CF8}" sibTransId="{3155145B-71FF-4914-96F3-0D1FF16D861A}"/>
    <dgm:cxn modelId="{20A56965-86C6-4168-8478-C6725D836897}" type="presParOf" srcId="{1179830C-1310-4AF1-BDEB-E7FA5E016DCB}" destId="{E67B5486-888D-49E4-A524-1F883946D5C0}" srcOrd="0" destOrd="0" presId="urn:microsoft.com/office/officeart/2018/2/layout/IconVerticalSolidList"/>
    <dgm:cxn modelId="{340D31DE-8C04-4D8F-B8E5-98DA21A48402}" type="presParOf" srcId="{E67B5486-888D-49E4-A524-1F883946D5C0}" destId="{48592C64-DFD5-4FD4-971D-82960DD4040F}" srcOrd="0" destOrd="0" presId="urn:microsoft.com/office/officeart/2018/2/layout/IconVerticalSolidList"/>
    <dgm:cxn modelId="{E6623949-3FF8-4B4B-9C4F-0EB98B93735F}" type="presParOf" srcId="{E67B5486-888D-49E4-A524-1F883946D5C0}" destId="{C3387359-2BBC-448B-B472-E3F84A0F8C84}" srcOrd="1" destOrd="0" presId="urn:microsoft.com/office/officeart/2018/2/layout/IconVerticalSolidList"/>
    <dgm:cxn modelId="{9C94A72B-97DC-4BED-9278-04B6F8563B45}" type="presParOf" srcId="{E67B5486-888D-49E4-A524-1F883946D5C0}" destId="{69D11E64-A282-41A3-9A42-8732595207EF}" srcOrd="2" destOrd="0" presId="urn:microsoft.com/office/officeart/2018/2/layout/IconVerticalSolidList"/>
    <dgm:cxn modelId="{D17B21F8-C578-4404-844C-B1D04224F691}" type="presParOf" srcId="{E67B5486-888D-49E4-A524-1F883946D5C0}" destId="{DF41F196-7FB9-4040-9FAC-45D3980344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FD01-8CB0-4BC7-B267-D4589631EE33}">
      <dsp:nvSpPr>
        <dsp:cNvPr id="0" name=""/>
        <dsp:cNvSpPr/>
      </dsp:nvSpPr>
      <dsp:spPr>
        <a:xfrm>
          <a:off x="351549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BA6FE-11AE-4FD6-8D1F-9E62BD67070A}">
      <dsp:nvSpPr>
        <dsp:cNvPr id="0" name=""/>
        <dsp:cNvSpPr/>
      </dsp:nvSpPr>
      <dsp:spPr>
        <a:xfrm>
          <a:off x="585320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89A3-08F4-4A2F-8019-2E68CEC9790C}">
      <dsp:nvSpPr>
        <dsp:cNvPr id="0" name=""/>
        <dsp:cNvSpPr/>
      </dsp:nvSpPr>
      <dsp:spPr>
        <a:xfrm>
          <a:off x="891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TCP</a:t>
          </a:r>
          <a:r>
            <a:rPr lang="en-US" sz="1400" kern="1200" dirty="0"/>
            <a:t> is Connection-Oriented </a:t>
          </a:r>
        </a:p>
      </dsp:txBody>
      <dsp:txXfrm>
        <a:off x="891" y="2748537"/>
        <a:ext cx="1798242" cy="876643"/>
      </dsp:txXfrm>
    </dsp:sp>
    <dsp:sp modelId="{B0477E2F-B691-457B-B956-6065DBE85188}">
      <dsp:nvSpPr>
        <dsp:cNvPr id="0" name=""/>
        <dsp:cNvSpPr/>
      </dsp:nvSpPr>
      <dsp:spPr>
        <a:xfrm>
          <a:off x="2464483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E5449-679F-4E66-806A-44A08814E420}">
      <dsp:nvSpPr>
        <dsp:cNvPr id="0" name=""/>
        <dsp:cNvSpPr/>
      </dsp:nvSpPr>
      <dsp:spPr>
        <a:xfrm>
          <a:off x="2698255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470A8-31C2-44D5-B304-EC40AB139F2B}">
      <dsp:nvSpPr>
        <dsp:cNvPr id="0" name=""/>
        <dsp:cNvSpPr/>
      </dsp:nvSpPr>
      <dsp:spPr>
        <a:xfrm>
          <a:off x="2113826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application process </a:t>
          </a:r>
          <a:r>
            <a:rPr lang="en-US" sz="1400" b="1" kern="1200" dirty="0"/>
            <a:t>“handshake” </a:t>
          </a:r>
          <a:r>
            <a:rPr lang="en-US" sz="1400" kern="1200" dirty="0"/>
            <a:t>with each other.</a:t>
          </a:r>
        </a:p>
      </dsp:txBody>
      <dsp:txXfrm>
        <a:off x="2113826" y="2748537"/>
        <a:ext cx="1798242" cy="876643"/>
      </dsp:txXfrm>
    </dsp:sp>
    <dsp:sp modelId="{645D414E-44B4-4051-AE92-521192D3C734}">
      <dsp:nvSpPr>
        <dsp:cNvPr id="0" name=""/>
        <dsp:cNvSpPr/>
      </dsp:nvSpPr>
      <dsp:spPr>
        <a:xfrm>
          <a:off x="4577418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5E3BC-E562-4479-B03D-4F3224646022}">
      <dsp:nvSpPr>
        <dsp:cNvPr id="0" name=""/>
        <dsp:cNvSpPr/>
      </dsp:nvSpPr>
      <dsp:spPr>
        <a:xfrm>
          <a:off x="4811189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01D4D-8206-4FE3-A2E2-6A257950BB67}">
      <dsp:nvSpPr>
        <dsp:cNvPr id="0" name=""/>
        <dsp:cNvSpPr/>
      </dsp:nvSpPr>
      <dsp:spPr>
        <a:xfrm>
          <a:off x="4226760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must send some </a:t>
          </a:r>
          <a:r>
            <a:rPr lang="en-US" sz="1400" b="1" kern="1200" dirty="0"/>
            <a:t>pre-liminary</a:t>
          </a:r>
          <a:r>
            <a:rPr lang="en-US" sz="1400" kern="1200" dirty="0"/>
            <a:t> </a:t>
          </a:r>
          <a:r>
            <a:rPr lang="en-US" sz="1400" b="1" kern="1200" dirty="0"/>
            <a:t>segments</a:t>
          </a:r>
          <a:r>
            <a:rPr lang="en-US" sz="1400" kern="1200" dirty="0"/>
            <a:t> to each other</a:t>
          </a:r>
        </a:p>
      </dsp:txBody>
      <dsp:txXfrm>
        <a:off x="4226760" y="2748537"/>
        <a:ext cx="1798242" cy="876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8A12A-6C90-4B71-97FC-1797A7FA308A}">
      <dsp:nvSpPr>
        <dsp:cNvPr id="0" name=""/>
        <dsp:cNvSpPr/>
      </dsp:nvSpPr>
      <dsp:spPr>
        <a:xfrm>
          <a:off x="0" y="542"/>
          <a:ext cx="6065085" cy="12701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61F2F-34CC-4AB3-8FF7-9C5219E5EDD2}">
      <dsp:nvSpPr>
        <dsp:cNvPr id="0" name=""/>
        <dsp:cNvSpPr/>
      </dsp:nvSpPr>
      <dsp:spPr>
        <a:xfrm>
          <a:off x="384233" y="286336"/>
          <a:ext cx="698605" cy="698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98E11-085D-4326-A0FB-A947FBDF3AE7}">
      <dsp:nvSpPr>
        <dsp:cNvPr id="0" name=""/>
        <dsp:cNvSpPr/>
      </dsp:nvSpPr>
      <dsp:spPr bwMode="white">
        <a:xfrm>
          <a:off x="1467072" y="542"/>
          <a:ext cx="4598012" cy="127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29" tIns="134429" rIns="134429" bIns="1344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Gamification is defined as the application of game design and elements in nongame contexts.</a:t>
          </a:r>
        </a:p>
      </dsp:txBody>
      <dsp:txXfrm>
        <a:off x="1467072" y="542"/>
        <a:ext cx="4598012" cy="1270192"/>
      </dsp:txXfrm>
    </dsp:sp>
    <dsp:sp modelId="{08663ED5-C8FA-43F5-B86F-82275C3ED4A7}">
      <dsp:nvSpPr>
        <dsp:cNvPr id="0" name=""/>
        <dsp:cNvSpPr/>
      </dsp:nvSpPr>
      <dsp:spPr>
        <a:xfrm>
          <a:off x="0" y="1588283"/>
          <a:ext cx="6065085" cy="12701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79736-390C-4F4C-9C7E-D3515C7A6379}">
      <dsp:nvSpPr>
        <dsp:cNvPr id="0" name=""/>
        <dsp:cNvSpPr/>
      </dsp:nvSpPr>
      <dsp:spPr>
        <a:xfrm>
          <a:off x="384233" y="1874077"/>
          <a:ext cx="698605" cy="698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F1EB6-7777-49AA-A4B9-7AE26C2AA05D}">
      <dsp:nvSpPr>
        <dsp:cNvPr id="0" name=""/>
        <dsp:cNvSpPr/>
      </dsp:nvSpPr>
      <dsp:spPr bwMode="white">
        <a:xfrm>
          <a:off x="1467072" y="1588283"/>
          <a:ext cx="4598012" cy="127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29" tIns="134429" rIns="134429" bIns="1344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 is Used as a motivational technique to encourage and facilitate new behaviors. </a:t>
          </a:r>
        </a:p>
      </dsp:txBody>
      <dsp:txXfrm>
        <a:off x="1467072" y="1588283"/>
        <a:ext cx="4598012" cy="1270192"/>
      </dsp:txXfrm>
    </dsp:sp>
    <dsp:sp modelId="{3470099A-232C-4D56-9E4A-2193871E71E1}">
      <dsp:nvSpPr>
        <dsp:cNvPr id="0" name=""/>
        <dsp:cNvSpPr/>
      </dsp:nvSpPr>
      <dsp:spPr>
        <a:xfrm>
          <a:off x="0" y="3176024"/>
          <a:ext cx="6065085" cy="127019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A592F-6C66-4EF7-B041-D654C4CDD18B}">
      <dsp:nvSpPr>
        <dsp:cNvPr id="0" name=""/>
        <dsp:cNvSpPr/>
      </dsp:nvSpPr>
      <dsp:spPr>
        <a:xfrm>
          <a:off x="384233" y="3461817"/>
          <a:ext cx="698605" cy="698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D1CE9-4213-4119-AEE2-D0973EA23796}">
      <dsp:nvSpPr>
        <dsp:cNvPr id="0" name=""/>
        <dsp:cNvSpPr/>
      </dsp:nvSpPr>
      <dsp:spPr bwMode="white">
        <a:xfrm>
          <a:off x="1467072" y="3176024"/>
          <a:ext cx="4598012" cy="1270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429" tIns="134429" rIns="134429" bIns="1344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 initially emerged in the business and marketing sectors implementing techniques such as loyalty cards and stamp books for increased customer loyalty and retention.</a:t>
          </a:r>
        </a:p>
      </dsp:txBody>
      <dsp:txXfrm>
        <a:off x="1467072" y="3176024"/>
        <a:ext cx="4598012" cy="1270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201" y="238467"/>
          <a:ext cx="2539692" cy="355556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Process</a:t>
          </a:r>
          <a:endParaRPr lang="en-US" sz="2000" kern="1200" dirty="0"/>
        </a:p>
      </dsp:txBody>
      <dsp:txXfrm>
        <a:off x="3201" y="1589583"/>
        <a:ext cx="2539692" cy="2133341"/>
      </dsp:txXfrm>
    </dsp:sp>
    <dsp:sp modelId="{9C3A7F13-9585-42DF-AD32-B56F82B123C8}">
      <dsp:nvSpPr>
        <dsp:cNvPr id="0" name=""/>
        <dsp:cNvSpPr/>
      </dsp:nvSpPr>
      <dsp:spPr>
        <a:xfrm>
          <a:off x="739712" y="594024"/>
          <a:ext cx="1066670" cy="1066670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95922" y="750234"/>
        <a:ext cx="754250" cy="754250"/>
      </dsp:txXfrm>
    </dsp:sp>
    <dsp:sp modelId="{923B2301-552B-45D2-9EF0-53A10AA17FC6}">
      <dsp:nvSpPr>
        <dsp:cNvPr id="0" name=""/>
        <dsp:cNvSpPr/>
      </dsp:nvSpPr>
      <dsp:spPr>
        <a:xfrm>
          <a:off x="3201" y="3793964"/>
          <a:ext cx="253969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796862" y="238467"/>
          <a:ext cx="2539692" cy="355556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Structure</a:t>
          </a:r>
          <a:endParaRPr lang="en-US" sz="2000" kern="1200" dirty="0"/>
        </a:p>
      </dsp:txBody>
      <dsp:txXfrm>
        <a:off x="2796862" y="1589583"/>
        <a:ext cx="2539692" cy="2133341"/>
      </dsp:txXfrm>
    </dsp:sp>
    <dsp:sp modelId="{C08FC467-91FE-48BD-B243-273925C2B75A}">
      <dsp:nvSpPr>
        <dsp:cNvPr id="0" name=""/>
        <dsp:cNvSpPr/>
      </dsp:nvSpPr>
      <dsp:spPr>
        <a:xfrm>
          <a:off x="3533373" y="594024"/>
          <a:ext cx="1066670" cy="1066670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689583" y="750234"/>
        <a:ext cx="754250" cy="754250"/>
      </dsp:txXfrm>
    </dsp:sp>
    <dsp:sp modelId="{DE393E47-CBB6-4D77-A342-C9AFD9FC8CB6}">
      <dsp:nvSpPr>
        <dsp:cNvPr id="0" name=""/>
        <dsp:cNvSpPr/>
      </dsp:nvSpPr>
      <dsp:spPr>
        <a:xfrm>
          <a:off x="2796862" y="3793964"/>
          <a:ext cx="253969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5590524" y="238467"/>
          <a:ext cx="2539692" cy="3555569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Management</a:t>
          </a:r>
        </a:p>
      </dsp:txBody>
      <dsp:txXfrm>
        <a:off x="5590524" y="1589583"/>
        <a:ext cx="2539692" cy="2133341"/>
      </dsp:txXfrm>
    </dsp:sp>
    <dsp:sp modelId="{4104A2F1-FB99-4C42-8067-46B8EEEC9610}">
      <dsp:nvSpPr>
        <dsp:cNvPr id="0" name=""/>
        <dsp:cNvSpPr/>
      </dsp:nvSpPr>
      <dsp:spPr>
        <a:xfrm>
          <a:off x="6327035" y="594024"/>
          <a:ext cx="1066670" cy="1066670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483245" y="750234"/>
        <a:ext cx="754250" cy="754250"/>
      </dsp:txXfrm>
    </dsp:sp>
    <dsp:sp modelId="{2EB92C72-3528-4913-AFF6-FF0B4F338399}">
      <dsp:nvSpPr>
        <dsp:cNvPr id="0" name=""/>
        <dsp:cNvSpPr/>
      </dsp:nvSpPr>
      <dsp:spPr>
        <a:xfrm>
          <a:off x="5590524" y="3793964"/>
          <a:ext cx="2539692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8384186" y="238467"/>
          <a:ext cx="2539692" cy="3555569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 dirty="0"/>
            <a:t>People</a:t>
          </a:r>
          <a:endParaRPr lang="en-US" sz="2000" kern="1200" dirty="0"/>
        </a:p>
      </dsp:txBody>
      <dsp:txXfrm>
        <a:off x="8384186" y="1589583"/>
        <a:ext cx="2539692" cy="2133341"/>
      </dsp:txXfrm>
    </dsp:sp>
    <dsp:sp modelId="{AC6B335A-D8B4-46D8-93DE-B9EF1773F6AC}">
      <dsp:nvSpPr>
        <dsp:cNvPr id="0" name=""/>
        <dsp:cNvSpPr/>
      </dsp:nvSpPr>
      <dsp:spPr>
        <a:xfrm>
          <a:off x="9120697" y="594024"/>
          <a:ext cx="1066670" cy="1066670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9276907" y="750234"/>
        <a:ext cx="754250" cy="754250"/>
      </dsp:txXfrm>
    </dsp:sp>
    <dsp:sp modelId="{7B3E0A16-DB85-46CA-87D6-4D39F6DBFC52}">
      <dsp:nvSpPr>
        <dsp:cNvPr id="0" name=""/>
        <dsp:cNvSpPr/>
      </dsp:nvSpPr>
      <dsp:spPr>
        <a:xfrm>
          <a:off x="8384186" y="3793964"/>
          <a:ext cx="253969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92C64-DFD5-4FD4-971D-82960DD4040F}">
      <dsp:nvSpPr>
        <dsp:cNvPr id="0" name=""/>
        <dsp:cNvSpPr/>
      </dsp:nvSpPr>
      <dsp:spPr>
        <a:xfrm>
          <a:off x="0" y="1696583"/>
          <a:ext cx="6954983" cy="17763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87359-2BBC-448B-B472-E3F84A0F8C84}">
      <dsp:nvSpPr>
        <dsp:cNvPr id="0" name=""/>
        <dsp:cNvSpPr/>
      </dsp:nvSpPr>
      <dsp:spPr>
        <a:xfrm>
          <a:off x="490978" y="2026725"/>
          <a:ext cx="976974" cy="9769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1F196-7FB9-4040-9FAC-45D39803447B}">
      <dsp:nvSpPr>
        <dsp:cNvPr id="0" name=""/>
        <dsp:cNvSpPr/>
      </dsp:nvSpPr>
      <dsp:spPr bwMode="white">
        <a:xfrm>
          <a:off x="1662320" y="1724400"/>
          <a:ext cx="4903337" cy="1776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93" tIns="187993" rIns="187993" bIns="18799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Introduction of Gamification in SPI</a:t>
          </a:r>
          <a:r>
            <a:rPr lang="en-US" sz="1800" b="0" i="0" kern="1200" dirty="0"/>
            <a:t>: The first primary study introducing gamification in Software Process Improvement (SPI) was in 2012, proposing to use gamification as a solution in the context of SPICE.</a:t>
          </a:r>
          <a:endParaRPr lang="en-US" sz="1800" kern="1200" dirty="0"/>
        </a:p>
      </dsp:txBody>
      <dsp:txXfrm>
        <a:off x="1662320" y="1724400"/>
        <a:ext cx="4903337" cy="1776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/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/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/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/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/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/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/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medioseducativos.com/la-historia-de-internet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4024" y="2187019"/>
            <a:ext cx="6922008" cy="2942765"/>
          </a:xfrm>
        </p:spPr>
        <p:txBody>
          <a:bodyPr>
            <a:normAutofit/>
          </a:bodyPr>
          <a:lstStyle/>
          <a:p>
            <a:r>
              <a:rPr lang="en-US" dirty="0"/>
              <a:t>Connection Oriented Transport: TCP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Transfer Control </a:t>
            </a:r>
            <a:r>
              <a:rPr lang="en-US" dirty="0" err="1">
                <a:solidFill>
                  <a:srgbClr val="FFFFFF"/>
                </a:solidFill>
              </a:rPr>
              <a:t>Protcol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325563"/>
          </a:xfrm>
        </p:spPr>
        <p:txBody>
          <a:bodyPr/>
          <a:lstStyle/>
          <a:p>
            <a:r>
              <a:rPr lang="en-US" dirty="0"/>
              <a:t>TCP Segment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68461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TCP Segment Structure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20FE-B06B-C050-4408-40F80D5A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55490"/>
            <a:ext cx="6883029" cy="53834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3DF067-A849-8CEF-E93E-178EBFC6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842768"/>
            <a:ext cx="4529328" cy="3859742"/>
          </a:xfrm>
        </p:spPr>
        <p:txBody>
          <a:bodyPr/>
          <a:lstStyle/>
          <a:p>
            <a:r>
              <a:rPr lang="en-US" dirty="0"/>
              <a:t>Header field</a:t>
            </a:r>
          </a:p>
          <a:p>
            <a:r>
              <a:rPr lang="en-US" dirty="0"/>
              <a:t>Data field</a:t>
            </a:r>
          </a:p>
          <a:p>
            <a:r>
              <a:rPr lang="en-US" dirty="0"/>
              <a:t>Source &amp; Destination Ports</a:t>
            </a:r>
          </a:p>
          <a:p>
            <a:r>
              <a:rPr lang="en-US" dirty="0"/>
              <a:t>Checksum field(integrity)</a:t>
            </a:r>
          </a:p>
          <a:p>
            <a:r>
              <a:rPr lang="en-US" dirty="0"/>
              <a:t>Sequence number field</a:t>
            </a:r>
          </a:p>
          <a:p>
            <a:r>
              <a:rPr lang="en-US" dirty="0"/>
              <a:t>Acknowledgment number field</a:t>
            </a:r>
          </a:p>
          <a:p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325563"/>
          </a:xfrm>
        </p:spPr>
        <p:txBody>
          <a:bodyPr/>
          <a:lstStyle/>
          <a:p>
            <a:r>
              <a:rPr lang="en-US" dirty="0"/>
              <a:t>TCP Segment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68461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TCP Segment Structure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20FE-B06B-C050-4408-40F80D5A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55490"/>
            <a:ext cx="6883029" cy="53834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3DF067-A849-8CEF-E93E-178EBFC6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842768"/>
            <a:ext cx="4529328" cy="3859742"/>
          </a:xfrm>
        </p:spPr>
        <p:txBody>
          <a:bodyPr>
            <a:normAutofit/>
          </a:bodyPr>
          <a:lstStyle/>
          <a:p>
            <a:r>
              <a:rPr lang="en-US" dirty="0"/>
              <a:t>Receive window field</a:t>
            </a:r>
          </a:p>
          <a:p>
            <a:r>
              <a:rPr lang="en-US" sz="2400" dirty="0"/>
              <a:t>Header length field(32bit)</a:t>
            </a:r>
          </a:p>
          <a:p>
            <a:r>
              <a:rPr lang="en-US" dirty="0"/>
              <a:t>Options field (MSS)</a:t>
            </a:r>
          </a:p>
          <a:p>
            <a:r>
              <a:rPr lang="en-US" dirty="0"/>
              <a:t>Flag field(6 bits)</a:t>
            </a:r>
          </a:p>
          <a:p>
            <a:pPr lvl="1"/>
            <a:r>
              <a:rPr lang="en-US" dirty="0"/>
              <a:t>ACK, RST, SYN, FIN, PSH,URG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6950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Establishment of connection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695" y="2625614"/>
            <a:ext cx="4721606" cy="4394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Sequence number for a segment</a:t>
            </a:r>
          </a:p>
          <a:p>
            <a:r>
              <a:rPr lang="en-US" sz="2800" dirty="0"/>
              <a:t>Acknowledgement Number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12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712AF-FFB9-A1A9-7351-2749335A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07" y="2369913"/>
            <a:ext cx="6578938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832" y="1271016"/>
            <a:ext cx="3630168" cy="4069080"/>
          </a:xfrm>
        </p:spPr>
        <p:txBody>
          <a:bodyPr/>
          <a:lstStyle/>
          <a:p>
            <a:r>
              <a:rPr lang="en-US" dirty="0"/>
              <a:t>TCP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basically two choices:</a:t>
            </a:r>
          </a:p>
          <a:p>
            <a:pPr marL="514350" indent="-514350">
              <a:buAutoNum type="arabicParenBoth"/>
            </a:pPr>
            <a:r>
              <a:rPr lang="en-US" dirty="0"/>
              <a:t>the receiver immediately discards out-of-order segments </a:t>
            </a:r>
          </a:p>
          <a:p>
            <a:pPr marL="514350" indent="-514350">
              <a:buAutoNum type="arabicParenBoth"/>
            </a:pPr>
            <a:r>
              <a:rPr lang="en-US" dirty="0"/>
              <a:t>the receiver keeps the out-of-order bytes and waits for the missing bytes to fill in the gaps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6" y="624028"/>
            <a:ext cx="538586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Telnet: A Case Study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887" y="1932589"/>
            <a:ext cx="4657587" cy="4394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dirty="0"/>
              <a:t>Telnet</a:t>
            </a:r>
            <a:r>
              <a:rPr lang="en-US" sz="2800" dirty="0"/>
              <a:t>, popular application-layer protocol used for remote login.</a:t>
            </a:r>
          </a:p>
          <a:p>
            <a:r>
              <a:rPr lang="en-US" sz="2800" dirty="0"/>
              <a:t>Unlike the bulk data transfer, Telnet is an interactive application.</a:t>
            </a:r>
          </a:p>
          <a:p>
            <a:r>
              <a:rPr lang="en-US" sz="2800" b="1" dirty="0"/>
              <a:t>Piggybacked</a:t>
            </a:r>
            <a:endParaRPr lang="en-US" sz="3600" b="1" dirty="0"/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14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4E2D-50C6-5233-8CD4-4494DC4C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40" y="11921"/>
            <a:ext cx="6665293" cy="5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4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/>
          <p:cNvSpPr txBox="1"/>
          <p:nvPr/>
        </p:nvSpPr>
        <p:spPr>
          <a:xfrm>
            <a:off x="6030159" y="365125"/>
            <a:ext cx="5393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Gamification</a:t>
            </a:r>
          </a:p>
        </p:txBody>
      </p:sp>
      <p:sp>
        <p:nvSpPr>
          <p:cNvPr id="47" name="Freeform: Shape 4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8481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Connector 4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462268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oup of people with different icons around them&#10;&#10;Description automatically generated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6934" y="872427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1" name="Freeform: Shap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353538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705252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3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0158" y="6356350"/>
            <a:ext cx="37231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57" name="Arc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465410" y="4192213"/>
            <a:ext cx="3723155" cy="3723155"/>
          </a:xfrm>
          <a:prstGeom prst="arc">
            <a:avLst>
              <a:gd name="adj1" fmla="val 1700655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18936" y="6356350"/>
            <a:ext cx="12348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Game controller"/>
          <p:cNvPicPr>
            <a:picLocks noChangeAspect="1"/>
          </p:cNvPicPr>
          <p:nvPr/>
        </p:nvPicPr>
        <p:blipFill rotWithShape="1">
          <a:blip r:embed="rId3"/>
          <a:srcRect l="10985" r="3" b="3"/>
          <a:stretch>
            <a:fillRect/>
          </a:stretch>
        </p:blipFill>
        <p:spPr>
          <a:xfrm>
            <a:off x="2930795" y="4685200"/>
            <a:ext cx="2733741" cy="2172801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</p:spPr>
      </p:pic>
      <p:graphicFrame>
        <p:nvGraphicFramePr>
          <p:cNvPr id="59" name="Content Placeholder 4"/>
          <p:cNvGraphicFramePr/>
          <p:nvPr/>
        </p:nvGraphicFramePr>
        <p:xfrm>
          <a:off x="5892800" y="1698143"/>
          <a:ext cx="6065085" cy="4446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Change SPI</a:t>
            </a:r>
          </a:p>
        </p:txBody>
      </p:sp>
      <p:graphicFrame>
        <p:nvGraphicFramePr>
          <p:cNvPr id="4" name="Content Placeholder 4" descr="timeline SmartArt graphic&#10;"/>
          <p:cNvGraphicFramePr>
            <a:graphicFrameLocks noGrp="1"/>
          </p:cNvGraphicFramePr>
          <p:nvPr>
            <p:ph idx="1"/>
          </p:nvPr>
        </p:nvGraphicFramePr>
        <p:xfrm>
          <a:off x="632460" y="1690688"/>
          <a:ext cx="10927080" cy="403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c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37018" y="6356350"/>
            <a:ext cx="42446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General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664504" y="6356350"/>
            <a:ext cx="1689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idx="1"/>
          </p:nvPr>
        </p:nvGraphicFramePr>
        <p:xfrm>
          <a:off x="5109413" y="1094518"/>
          <a:ext cx="6954983" cy="4736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308" y="1825625"/>
            <a:ext cx="5809528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Defining the target audience of gamifying SPI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Defining the expected outcome from gamifying SPI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Designing different gamification strategies for different organizational roles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Placeholder 8" descr="Stick figure families holding hand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298" r="9954" b="3"/>
          <a:stretch>
            <a:fillRect/>
          </a:stretch>
        </p:blipFill>
        <p:spPr>
          <a:xfrm>
            <a:off x="7190546" y="1150210"/>
            <a:ext cx="2217364" cy="2217364"/>
          </a:xfrm>
          <a:custGeom>
            <a:avLst/>
            <a:gdLst/>
            <a:ahLst/>
            <a:cxnLst/>
            <a:rect l="l" t="t" r="r" b="b"/>
            <a:pathLst>
              <a:path w="1786270" h="1786270">
                <a:moveTo>
                  <a:pt x="893135" y="0"/>
                </a:moveTo>
                <a:cubicBezTo>
                  <a:pt x="1386400" y="0"/>
                  <a:pt x="1786270" y="399870"/>
                  <a:pt x="1786270" y="893135"/>
                </a:cubicBezTo>
                <a:cubicBezTo>
                  <a:pt x="1786270" y="1386400"/>
                  <a:pt x="1386400" y="1786270"/>
                  <a:pt x="893135" y="1786270"/>
                </a:cubicBezTo>
                <a:cubicBezTo>
                  <a:pt x="399870" y="1786270"/>
                  <a:pt x="0" y="1386400"/>
                  <a:pt x="0" y="893135"/>
                </a:cubicBezTo>
                <a:cubicBezTo>
                  <a:pt x="0" y="399870"/>
                  <a:pt x="399870" y="0"/>
                  <a:pt x="893135" y="0"/>
                </a:cubicBezTo>
                <a:close/>
              </a:path>
            </a:pathLst>
          </a:custGeom>
        </p:spPr>
      </p:pic>
      <p:sp>
        <p:nvSpPr>
          <p:cNvPr id="25" name="Oval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A digital balance scale using circles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1316" r="18185" b="2"/>
          <a:stretch>
            <a:fillRect/>
          </a:stretch>
        </p:blipFill>
        <p:spPr>
          <a:xfrm>
            <a:off x="8444632" y="2579683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030158" y="6356350"/>
            <a:ext cx="37231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118936" y="6356350"/>
            <a:ext cx="12348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1" y="367075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Managing Additional Efforts: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Gamifying a process should not impose a significant change that enforces learning about gamification or completely transforming the way people work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 to </a:t>
            </a:r>
            <a:r>
              <a:rPr lang="en-US" dirty="0" err="1"/>
              <a:t>Gamiware</a:t>
            </a:r>
            <a:endParaRPr lang="en-US" dirty="0"/>
          </a:p>
        </p:txBody>
      </p:sp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Top view of a go board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3871" r="17044" b="-2"/>
          <a:stretch>
            <a:fillRect/>
          </a:stretch>
        </p:blipFill>
        <p:spPr>
          <a:xfrm>
            <a:off x="7901260" y="2727729"/>
            <a:ext cx="4290740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3" name="Arc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Placeholder 8" descr="Navigating through maz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1904" b="4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19</a:t>
            </a:fld>
            <a:endParaRPr kumimoji="0" lang="en-US" b="0" i="0" u="none" strike="noStrike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1234440"/>
            <a:ext cx="3236976" cy="4069080"/>
          </a:xfrm>
        </p:spPr>
        <p:txBody>
          <a:bodyPr/>
          <a:lstStyle/>
          <a:p>
            <a:r>
              <a:rPr lang="en-US" dirty="0">
                <a:latin typeface="Mystical Woods Rough Script" panose="020F0502020204030204" pitchFamily="2" charset="0"/>
              </a:rPr>
              <a:t>Agenda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48656" y="1325880"/>
            <a:ext cx="6236208" cy="3886200"/>
          </a:xfrm>
        </p:spPr>
        <p:txBody>
          <a:bodyPr>
            <a:normAutofit fontScale="92500"/>
          </a:bodyPr>
          <a:lstStyle/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/>
              <a:t>The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TCP</a:t>
            </a:r>
            <a:r>
              <a:rPr lang="en-US" sz="4000" dirty="0"/>
              <a:t> Connection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/>
              <a:t>TCP Segment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Structure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/>
              <a:t>Round-Trip Time </a:t>
            </a:r>
            <a:r>
              <a:rPr lang="en-US" sz="4000" b="1" dirty="0">
                <a:solidFill>
                  <a:srgbClr val="00B050"/>
                </a:solidFill>
              </a:rPr>
              <a:t>Estimation</a:t>
            </a:r>
            <a:r>
              <a:rPr lang="en-US" sz="4000" dirty="0"/>
              <a:t> and </a:t>
            </a:r>
            <a:r>
              <a:rPr lang="en-US" sz="4000" b="1" dirty="0">
                <a:solidFill>
                  <a:srgbClr val="00B050"/>
                </a:solidFill>
              </a:rPr>
              <a:t>Timeout</a:t>
            </a:r>
            <a:endParaRPr lang="en-US" sz="4800" b="1" dirty="0">
              <a:solidFill>
                <a:srgbClr val="00B050"/>
              </a:solidFill>
            </a:endParaRP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/>
              <a:t>Reliable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Data</a:t>
            </a:r>
            <a:r>
              <a:rPr lang="en-US" sz="4000" dirty="0"/>
              <a:t> Transfer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Flow</a:t>
            </a:r>
            <a:r>
              <a:rPr lang="en-US" sz="4000" dirty="0"/>
              <a:t> Control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1375" y="1346200"/>
            <a:ext cx="5093335" cy="103886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charset="0"/>
              <a:buChar char="v"/>
            </a:pPr>
            <a:r>
              <a:rPr lang="en-US" sz="1800" dirty="0"/>
              <a:t>A Motivational Technique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1800" dirty="0"/>
              <a:t>To Encourage and Facilitate new behaviours</a:t>
            </a:r>
          </a:p>
        </p:txBody>
      </p:sp>
      <p:pic>
        <p:nvPicPr>
          <p:cNvPr id="9" name="Picture Placeholder 8" descr="boy playing with space ship toy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" r="20"/>
          <a:stretch>
            <a:fillRect/>
          </a:stretch>
        </p:blipFill>
        <p:spPr/>
      </p:pic>
      <p:pic>
        <p:nvPicPr>
          <p:cNvPr id="11" name="Picture Placeholder 10" descr="little girl sitting on steps reading a book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3" b="23"/>
          <a:stretch>
            <a:fillRect/>
          </a:stretch>
        </p:blipFill>
        <p:spPr/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Gamification in SPI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3"/>
          <p:cNvSpPr>
            <a:spLocks noGrp="1"/>
          </p:cNvSpPr>
          <p:nvPr/>
        </p:nvSpPr>
        <p:spPr>
          <a:xfrm>
            <a:off x="841248" y="2260600"/>
            <a:ext cx="5120640" cy="1325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Implementing Gamification in SPI</a:t>
            </a:r>
          </a:p>
        </p:txBody>
      </p:sp>
      <p:sp>
        <p:nvSpPr>
          <p:cNvPr id="3" name="Content Placeholder 4"/>
          <p:cNvSpPr>
            <a:spLocks noGrp="1"/>
          </p:cNvSpPr>
          <p:nvPr/>
        </p:nvSpPr>
        <p:spPr>
          <a:xfrm>
            <a:off x="968375" y="3408680"/>
            <a:ext cx="5601335" cy="276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v"/>
            </a:pPr>
            <a:r>
              <a:rPr lang="en-US" sz="1800" dirty="0"/>
              <a:t>Issues To Resolve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Engagement &amp; Motivation (of people)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Comitment (towards goals)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Communication (gap)</a:t>
            </a: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sz="1800" dirty="0"/>
              <a:t>Impact we achive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Increased Motivation (of people)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Use of Tool (Gamiware -&gt; Gitlab)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Enhanced Knowledge &amp; Performance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Walt Disney</a:t>
            </a:r>
          </a:p>
          <a:p>
            <a:endParaRPr lang="en-US" dirty="0"/>
          </a:p>
        </p:txBody>
      </p:sp>
      <p:sp>
        <p:nvSpPr>
          <p:cNvPr id="14" name="Arc 13"/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t>21</a:t>
            </a:fld>
            <a:endParaRPr lang="en-US" dirty="0">
              <a:latin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Presentation by Group 6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 dirty="0"/>
              <a:t>S</a:t>
            </a:r>
            <a:r>
              <a:rPr lang="en-US" sz="2800" dirty="0"/>
              <a:t>alman Naeem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 dirty="0"/>
              <a:t>N</a:t>
            </a:r>
            <a:r>
              <a:rPr lang="en-US" sz="2800" dirty="0"/>
              <a:t>uman Ahmad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 dirty="0"/>
              <a:t>F</a:t>
            </a:r>
            <a:r>
              <a:rPr lang="en-US" sz="2800" dirty="0"/>
              <a:t>arjad Waseem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 descr="A colorful background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DA64C70-8E73-4A20-7DAA-38AB1135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6" r="1592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2041" y="6424612"/>
            <a:ext cx="33034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400" b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44324-7211-ABFA-2128-4C024AA7C426}"/>
              </a:ext>
            </a:extLst>
          </p:cNvPr>
          <p:cNvSpPr txBox="1"/>
          <p:nvPr/>
        </p:nvSpPr>
        <p:spPr>
          <a:xfrm>
            <a:off x="510542" y="6356349"/>
            <a:ext cx="625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76B855D-E9CC-4FF8-AD85-6CDC7B89A0D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/>
              <a:t>22</a:t>
            </a:fld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77387" y="362114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Transmission Control Protocol (TCP)</a:t>
            </a: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boy looking at map on the wall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>
            <a:fillRect/>
          </a:stretch>
        </p:blipFill>
        <p:spPr>
          <a:xfrm>
            <a:off x="314802" y="560738"/>
            <a:ext cx="2533422" cy="252977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Oval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People working on a compu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" y="4083124"/>
            <a:ext cx="2533423" cy="1691059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13" name="Picture Placeholder 12" descr="Two colleagues planning on board with sticky notes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3188750" y="2813958"/>
            <a:ext cx="2533422" cy="169105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77386" y="1938222"/>
            <a:ext cx="4349693" cy="42816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Fundamental communication protocol in computer networking. It operates at the transport layer of the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OSI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model and plays a crucial role in ensuring reliable and orderly data transmission over the internet and other interconnected networks. It works hand in hand with the 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Internet Protocol (IP)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to form the basis of the widely used 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TCP/IP 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protocol suite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979664" y="6356350"/>
            <a:ext cx="40787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3" name="Arc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0312400" y="6356350"/>
            <a:ext cx="104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Connection Oriented 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(TCP)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/>
          <p:cNvSpPr txBox="1"/>
          <p:nvPr/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Protoco</a:t>
            </a:r>
            <a:r>
              <a:rPr lang="en-US" dirty="0"/>
              <a:t>l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4"/>
          <p:cNvSpPr txBox="1"/>
          <p:nvPr/>
        </p:nvSpPr>
        <p:spPr>
          <a:xfrm>
            <a:off x="838200" y="1825625"/>
            <a:ext cx="43647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/>
              <a:t>Communication Protocol is one that establishes and maintains a </a:t>
            </a:r>
            <a:r>
              <a:rPr lang="en-US" sz="2400" b="1" dirty="0">
                <a:solidFill>
                  <a:srgbClr val="FF0000"/>
                </a:solidFill>
              </a:rPr>
              <a:t>logical</a:t>
            </a:r>
            <a:r>
              <a:rPr lang="en-US" sz="2400" dirty="0"/>
              <a:t> connection b/w two devices.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 dirty="0"/>
              <a:t>This connection ensures that data is transmitted </a:t>
            </a:r>
            <a:r>
              <a:rPr lang="en-US" sz="2400" b="1" dirty="0">
                <a:solidFill>
                  <a:srgbClr val="FF0000"/>
                </a:solidFill>
              </a:rPr>
              <a:t>reliably</a:t>
            </a:r>
            <a:r>
              <a:rPr lang="en-US" sz="2400" dirty="0"/>
              <a:t>  and in the correct </a:t>
            </a:r>
            <a:r>
              <a:rPr lang="en-US" sz="2400" b="1" dirty="0">
                <a:solidFill>
                  <a:srgbClr val="FF0000"/>
                </a:solidFill>
              </a:rPr>
              <a:t>order</a:t>
            </a:r>
            <a:r>
              <a:rPr lang="en-US" sz="2400" dirty="0"/>
              <a:t> b/w sender and receiver.</a:t>
            </a:r>
            <a:endParaRPr lang="en-US" sz="3600" dirty="0"/>
          </a:p>
        </p:txBody>
      </p:sp>
      <p:pic>
        <p:nvPicPr>
          <p:cNvPr id="10" name="Picture 9" descr="Two men looking at smartphone"/>
          <p:cNvPicPr>
            <a:picLocks noChangeAspect="1"/>
          </p:cNvPicPr>
          <p:nvPr/>
        </p:nvPicPr>
        <p:blipFill rotWithShape="1">
          <a:blip r:embed="rId4"/>
          <a:srcRect l="14129" r="19120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!!Ova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/>
          <p:nvPr/>
        </p:nvSpPr>
        <p:spPr>
          <a:xfrm>
            <a:off x="1074495" y="375000"/>
            <a:ext cx="5021505" cy="1473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The TCP Connection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423" r="28423"/>
          <a:stretch/>
        </p:blipFill>
        <p:spPr>
          <a:xfrm>
            <a:off x="6894685" y="787390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5DDB2C3-9D73-728C-5204-64483C630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604677"/>
              </p:ext>
            </p:extLst>
          </p:nvPr>
        </p:nvGraphicFramePr>
        <p:xfrm>
          <a:off x="658368" y="1197864"/>
          <a:ext cx="6025895" cy="493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59A8F6-3F04-0C2D-28E2-3BA016F349B7}"/>
              </a:ext>
            </a:extLst>
          </p:cNvPr>
          <p:cNvSpPr txBox="1"/>
          <p:nvPr/>
        </p:nvSpPr>
        <p:spPr>
          <a:xfrm>
            <a:off x="7635349" y="5955194"/>
            <a:ext cx="5122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 dirty="0">
                <a:hlinkClick r:id="rId3" tooltip="https://medioseducativos.com/la-historia-de-internet/"/>
              </a:rPr>
              <a:t>This Photo</a:t>
            </a:r>
            <a:r>
              <a:rPr lang="en-PK" sz="900" dirty="0"/>
              <a:t> by Unknown Author is licensed under </a:t>
            </a:r>
            <a:r>
              <a:rPr lang="en-PK" sz="900" dirty="0">
                <a:hlinkClick r:id="rId9" tooltip="https://creativecommons.org/licenses/by-nc-sa/3.0/"/>
              </a:rPr>
              <a:t>CC BY-SA-NC</a:t>
            </a:r>
            <a:endParaRPr lang="en-PK" sz="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Net of connections"/>
          <p:cNvPicPr>
            <a:picLocks noChangeAspect="1"/>
          </p:cNvPicPr>
          <p:nvPr/>
        </p:nvPicPr>
        <p:blipFill>
          <a:blip r:embed="rId2"/>
          <a:srcRect l="26411" r="26411"/>
          <a:stretch/>
        </p:blipFill>
        <p:spPr>
          <a:xfrm>
            <a:off x="0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Transport: TCP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Full-Duplex Service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/>
              <a:t>Data can flow from one process to another and vice versa simultaneously.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Point to Point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/>
              <a:t>The transfer of data from one sender to many receivers in a single send operation is not possible.</a:t>
            </a:r>
            <a:endParaRPr lang="en-US" sz="16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5827047" y="6356350"/>
            <a:ext cx="394491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047382" y="6356350"/>
            <a:ext cx="1306417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Establishment of connection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Client/Server Process</a:t>
            </a:r>
          </a:p>
          <a:p>
            <a:pPr lvl="1"/>
            <a:r>
              <a:rPr lang="en-US" dirty="0" err="1"/>
              <a:t>clientSocket.connect</a:t>
            </a:r>
            <a:r>
              <a:rPr lang="en-US" dirty="0"/>
              <a:t>((</a:t>
            </a:r>
            <a:r>
              <a:rPr lang="en-US" dirty="0" err="1"/>
              <a:t>serverName,serverPort</a:t>
            </a:r>
            <a:r>
              <a:rPr lang="en-US" dirty="0"/>
              <a:t>)) </a:t>
            </a:r>
            <a:r>
              <a:rPr lang="en-US" sz="1600" i="1" dirty="0"/>
              <a:t>&gt; port identifies process on the server</a:t>
            </a:r>
            <a:endParaRPr lang="en-US" sz="1800" i="1" dirty="0"/>
          </a:p>
          <a:p>
            <a:r>
              <a:rPr lang="en-US" sz="2800" dirty="0"/>
              <a:t>Three Way Hand-Shake</a:t>
            </a:r>
          </a:p>
          <a:p>
            <a:r>
              <a:rPr lang="en-US" sz="2800" dirty="0"/>
              <a:t>Connection Establishment</a:t>
            </a:r>
          </a:p>
          <a:p>
            <a:r>
              <a:rPr lang="en-US" sz="2800" dirty="0"/>
              <a:t>Maximum Segment Size (MSS)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C9D11-23E1-7E48-AA01-BB980FA0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40" y="1766748"/>
            <a:ext cx="6002559" cy="3030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6224" y="1856232"/>
            <a:ext cx="5559552" cy="2514600"/>
          </a:xfrm>
        </p:spPr>
        <p:txBody>
          <a:bodyPr/>
          <a:lstStyle/>
          <a:p>
            <a:r>
              <a:rPr lang="en-US" dirty="0"/>
              <a:t>TCP Segment 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/>
</ds:datastoreItem>
</file>

<file path=customXml/itemProps2.xml><?xml version="1.0" encoding="utf-8"?>
<ds:datastoreItem xmlns:ds="http://schemas.openxmlformats.org/officeDocument/2006/customXml" ds:itemID="{1A449C04-64B3-4403-94B7-8D2284C38D1B}">
  <ds:schemaRefs/>
</ds:datastoreItem>
</file>

<file path=customXml/itemProps3.xml><?xml version="1.0" encoding="utf-8"?>
<ds:datastoreItem xmlns:ds="http://schemas.openxmlformats.org/officeDocument/2006/customXml" ds:itemID="{FBDEF148-1770-458F-8F5B-C3D0A278AA9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{2915ACA0-953A-4742-9676-39DD16E6866E}tf78504181_win32</Template>
  <TotalTime>187</TotalTime>
  <Words>695</Words>
  <Application>Microsoft Office PowerPoint</Application>
  <PresentationFormat>Widescreen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Avenir Next LT Pro</vt:lpstr>
      <vt:lpstr>Calibri</vt:lpstr>
      <vt:lpstr>Mystical Woods Rough Script</vt:lpstr>
      <vt:lpstr>Söhne</vt:lpstr>
      <vt:lpstr>Tw Cen MT</vt:lpstr>
      <vt:lpstr>Wingdings</vt:lpstr>
      <vt:lpstr>ShapesVTI</vt:lpstr>
      <vt:lpstr>Connection Oriented Transport: TCP</vt:lpstr>
      <vt:lpstr>Agenda</vt:lpstr>
      <vt:lpstr>Transmission Control Protocol (TCP)</vt:lpstr>
      <vt:lpstr>Connection Oriented Protocol</vt:lpstr>
      <vt:lpstr>PowerPoint Presentation</vt:lpstr>
      <vt:lpstr>PowerPoint Presentation</vt:lpstr>
      <vt:lpstr>Connection Oriented Transport: TCP</vt:lpstr>
      <vt:lpstr>Establishment of connection</vt:lpstr>
      <vt:lpstr>TCP Segment Structure</vt:lpstr>
      <vt:lpstr>TCP Segment Structure</vt:lpstr>
      <vt:lpstr>TCP Segment Structure</vt:lpstr>
      <vt:lpstr>Establishment of connection</vt:lpstr>
      <vt:lpstr>TCP Implementation</vt:lpstr>
      <vt:lpstr>Telnet: A Case Study</vt:lpstr>
      <vt:lpstr>PowerPoint Presentation</vt:lpstr>
      <vt:lpstr>How to Change SPI</vt:lpstr>
      <vt:lpstr>General Results</vt:lpstr>
      <vt:lpstr>Challenges</vt:lpstr>
      <vt:lpstr>Managing Additional Efforts:</vt:lpstr>
      <vt:lpstr>Gamification</vt:lpstr>
      <vt:lpstr>The way to get started is to quit talking and begin doing.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Gamification in SPI</dc:title>
  <dc:creator>Farjad Waseem</dc:creator>
  <cp:lastModifiedBy>Farjad Waseem</cp:lastModifiedBy>
  <cp:revision>68</cp:revision>
  <dcterms:created xsi:type="dcterms:W3CDTF">2023-10-08T08:34:00Z</dcterms:created>
  <dcterms:modified xsi:type="dcterms:W3CDTF">2023-10-23T10:40:28Z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34050302328A4DED911127C8E8C64133_13</vt:lpwstr>
  </property>
  <property fmtid="{D5CDD505-2E9C-101B-9397-08002B2CF9AE}" pid="4" name="KSOProductBuildVer">
    <vt:lpwstr>1033-12.2.0.13215</vt:lpwstr>
  </property>
</Properties>
</file>